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0"/>
  </p:notesMasterIdLst>
  <p:sldIdLst>
    <p:sldId id="256" r:id="rId3"/>
    <p:sldId id="282" r:id="rId4"/>
    <p:sldId id="257" r:id="rId5"/>
    <p:sldId id="259" r:id="rId6"/>
    <p:sldId id="260" r:id="rId7"/>
    <p:sldId id="275" r:id="rId8"/>
    <p:sldId id="28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2" d="100"/>
          <a:sy n="52" d="100"/>
        </p:scale>
        <p:origin x="135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Afbeelding kat uit wikiwijs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245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Afbeelding kat uit wikiwijs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9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18-11-2019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4369" y="653616"/>
            <a:ext cx="11183801" cy="1857355"/>
          </a:xfrm>
        </p:spPr>
        <p:txBody>
          <a:bodyPr>
            <a:normAutofit/>
          </a:bodyPr>
          <a:lstStyle/>
          <a:p>
            <a:r>
              <a:rPr lang="en-US" sz="4800" b="1" dirty="0" err="1" smtClean="0"/>
              <a:t>Natuurlijke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voortplanting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anatomie</a:t>
            </a:r>
            <a:endParaRPr lang="nl-NL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Hoofdstuk</a:t>
            </a:r>
            <a:r>
              <a:rPr lang="en-US" dirty="0" smtClean="0"/>
              <a:t> 1. </a:t>
            </a:r>
          </a:p>
          <a:p>
            <a:r>
              <a:rPr lang="en-US" sz="3600" b="1" dirty="0" err="1" smtClean="0"/>
              <a:t>Bronstseizoen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bronstcyclus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1441" t="28792" r="10737" b="57732"/>
          <a:stretch/>
        </p:blipFill>
        <p:spPr>
          <a:xfrm>
            <a:off x="553995" y="1668161"/>
            <a:ext cx="11443506" cy="334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4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Bronstseizoen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err="1" smtClean="0"/>
              <a:t>bronstcyclus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Bronstcyclus van verschillende dieren</a:t>
            </a:r>
          </a:p>
          <a:p>
            <a:r>
              <a:rPr lang="nl-NL" dirty="0" smtClean="0"/>
              <a:t>Broedseizoen bij vogels</a:t>
            </a:r>
          </a:p>
          <a:p>
            <a:r>
              <a:rPr lang="nl-NL" dirty="0" smtClean="0"/>
              <a:t>Bronstseizoen bij vissen, amfibieën en reptielen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1"/>
            <a:ext cx="3070860" cy="261620"/>
          </a:xfrm>
        </p:spPr>
        <p:txBody>
          <a:bodyPr/>
          <a:lstStyle/>
          <a:p>
            <a:r>
              <a:rPr lang="en-US" dirty="0" err="1" smtClean="0"/>
              <a:t>Natuurlijke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oortplanting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anatomie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Bronstseizoen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bronstcyclus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</a:t>
            </a:r>
            <a:r>
              <a:rPr lang="en-US" dirty="0" err="1" smtClean="0"/>
              <a:t>Oriëntatie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3405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Na lange winterperiode start de lente</a:t>
            </a:r>
          </a:p>
          <a:p>
            <a:r>
              <a:rPr lang="nl-NL" dirty="0" smtClean="0"/>
              <a:t>In de lente zie je veel jonge dieren</a:t>
            </a:r>
          </a:p>
          <a:p>
            <a:r>
              <a:rPr lang="nl-NL" dirty="0" smtClean="0"/>
              <a:t>Waarom zo veel jonge dieren in de lente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pPr lvl="1"/>
            <a:r>
              <a:rPr lang="nl-NL" dirty="0" smtClean="0"/>
              <a:t>De bereidheid om te paren hangt af van de daglengte, lichtintensiteit of temperatuur.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Bronstseizoen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bronstcyclus</a:t>
            </a:r>
            <a:endParaRPr lang="nl-NL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1"/>
            <a:ext cx="3070860" cy="261620"/>
          </a:xfrm>
        </p:spPr>
        <p:txBody>
          <a:bodyPr/>
          <a:lstStyle/>
          <a:p>
            <a:r>
              <a:rPr lang="en-US" dirty="0" err="1" smtClean="0"/>
              <a:t>Natuurlijke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oortplanting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anatomie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/>
          <a:lstStyle/>
          <a:p>
            <a:r>
              <a:rPr lang="en-US" dirty="0" smtClean="0"/>
              <a:t>1.2 </a:t>
            </a:r>
            <a:r>
              <a:rPr lang="en-US" dirty="0" err="1" smtClean="0"/>
              <a:t>Zoogdieren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6970" y="1841157"/>
            <a:ext cx="10653487" cy="463965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Bronstcyclus, bronstduur en bronstdetectie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Vrouwelijke zoogdieren krijgen bronstcyclus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Vruchtbare periode als dier productief is (bronsttijd)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Bronstduur verschilt per diersoort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Bronst tijdig opmerken door bronstdetectie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Fasen bronstcyclus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Vier perioden: pro-oestrus, oestrus, </a:t>
            </a:r>
            <a:r>
              <a:rPr lang="nl-NL" dirty="0" err="1" smtClean="0"/>
              <a:t>metoestrus</a:t>
            </a:r>
            <a:r>
              <a:rPr lang="nl-NL" dirty="0" smtClean="0"/>
              <a:t> en </a:t>
            </a:r>
            <a:r>
              <a:rPr lang="nl-NL" dirty="0" err="1" smtClean="0"/>
              <a:t>anoestrus</a:t>
            </a:r>
            <a:endParaRPr lang="nl-NL" dirty="0" smtClean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Pro-oestrus is voorbronst, eicellen gaan rijpen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Oestrus dan is het dier bronstig door productie oestrogeen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err="1" smtClean="0"/>
              <a:t>Metoestrus</a:t>
            </a:r>
            <a:r>
              <a:rPr lang="nl-NL" dirty="0" smtClean="0"/>
              <a:t> dan wordt de dracht in stand gehouden door progesteron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err="1" smtClean="0"/>
              <a:t>Anoestrus</a:t>
            </a:r>
            <a:r>
              <a:rPr lang="nl-NL" dirty="0" smtClean="0"/>
              <a:t> is de seksuele rustfase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1"/>
            <a:ext cx="3082290" cy="284480"/>
          </a:xfrm>
        </p:spPr>
        <p:txBody>
          <a:bodyPr/>
          <a:lstStyle/>
          <a:p>
            <a:r>
              <a:rPr lang="en-US" dirty="0" err="1" smtClean="0"/>
              <a:t>Natuurlijke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oortplanting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Bronstseizoen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bronstcyclus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91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630" y="365125"/>
            <a:ext cx="10885170" cy="856129"/>
          </a:xfrm>
        </p:spPr>
        <p:txBody>
          <a:bodyPr/>
          <a:lstStyle/>
          <a:p>
            <a:r>
              <a:rPr lang="en-US" dirty="0" smtClean="0"/>
              <a:t>1.2 </a:t>
            </a:r>
            <a:r>
              <a:rPr lang="en-US" dirty="0" err="1" smtClean="0"/>
              <a:t>Zoogdieren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1"/>
            <a:ext cx="3082290" cy="284480"/>
          </a:xfrm>
        </p:spPr>
        <p:txBody>
          <a:bodyPr/>
          <a:lstStyle/>
          <a:p>
            <a:r>
              <a:rPr lang="en-US" dirty="0" err="1" smtClean="0"/>
              <a:t>Natuurlijke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oortplanting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Bronstseizoen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bronstcyclus</a:t>
            </a:r>
            <a:endParaRPr lang="nl-NL" dirty="0"/>
          </a:p>
        </p:txBody>
      </p:sp>
      <p:sp>
        <p:nvSpPr>
          <p:cNvPr id="6" name="Rond diagonale hoek rechthoek 5"/>
          <p:cNvSpPr/>
          <p:nvPr/>
        </p:nvSpPr>
        <p:spPr>
          <a:xfrm>
            <a:off x="468630" y="1523786"/>
            <a:ext cx="11212830" cy="65151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Long-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day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 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breeders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Paren wanneer de dagen langer worden. Paard draagt 11 maanden en jong komt in het voorjaar</a:t>
            </a:r>
            <a:endParaRPr lang="nl-NL" sz="2000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  <p:sp>
        <p:nvSpPr>
          <p:cNvPr id="8" name="Rond diagonale hoek rechthoek 7"/>
          <p:cNvSpPr/>
          <p:nvPr/>
        </p:nvSpPr>
        <p:spPr>
          <a:xfrm>
            <a:off x="468630" y="2210061"/>
            <a:ext cx="11212830" cy="72807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Short-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day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 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breeders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 </a:t>
            </a:r>
            <a:r>
              <a:rPr lang="nl-NL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Paren wanneer de dagen korter worden. Schaap draagt 5 maanden min 5 dagen en jong komt in het voorjaar</a:t>
            </a:r>
            <a:endParaRPr lang="nl-NL" sz="2000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  <p:sp>
        <p:nvSpPr>
          <p:cNvPr id="9" name="Rond diagonale hoek rechthoek 8"/>
          <p:cNvSpPr/>
          <p:nvPr/>
        </p:nvSpPr>
        <p:spPr>
          <a:xfrm>
            <a:off x="468630" y="2972900"/>
            <a:ext cx="11212830" cy="76471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Mono-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oestrisch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Dier met maar één bronstcyclus per jaar. De wolf.</a:t>
            </a:r>
          </a:p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Poly-</a:t>
            </a:r>
            <a:r>
              <a:rPr lang="nl-NL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oestrisch</a:t>
            </a:r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Dier met meerdere bronstcyclussen per jaar. Meeste zoogdieren</a:t>
            </a:r>
            <a:endParaRPr lang="nl-NL" sz="2000" b="1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  <p:sp>
        <p:nvSpPr>
          <p:cNvPr id="10" name="Rond diagonale hoek rechthoek 9"/>
          <p:cNvSpPr/>
          <p:nvPr/>
        </p:nvSpPr>
        <p:spPr>
          <a:xfrm>
            <a:off x="468629" y="3780149"/>
            <a:ext cx="11212830" cy="82257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Leven in de buurt van mensen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Dieren gedomesticeerd, aangepast aan leven met de mens. Dieren die buiten leven houden in hoge mate natuurlijk paarseizoen </a:t>
            </a:r>
            <a:endParaRPr lang="nl-NL" sz="2000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  <p:sp>
        <p:nvSpPr>
          <p:cNvPr id="11" name="Rond diagonale hoek rechthoek 10"/>
          <p:cNvSpPr/>
          <p:nvPr/>
        </p:nvSpPr>
        <p:spPr>
          <a:xfrm>
            <a:off x="468629" y="4647621"/>
            <a:ext cx="11212829" cy="797114"/>
          </a:xfrm>
          <a:prstGeom prst="round2DiagRect">
            <a:avLst>
              <a:gd name="adj1" fmla="val 20192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Fokkerij in dierentuinen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Dieren niet meer in natuurlijke levensritme. Kans op onverwachts geboorte jongen en geen vaste cyclus meer</a:t>
            </a:r>
            <a:endParaRPr lang="nl-NL" sz="2000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  <p:sp>
        <p:nvSpPr>
          <p:cNvPr id="12" name="Rond diagonale hoek rechthoek 11"/>
          <p:cNvSpPr/>
          <p:nvPr/>
        </p:nvSpPr>
        <p:spPr>
          <a:xfrm>
            <a:off x="468628" y="5489256"/>
            <a:ext cx="11212830" cy="82257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</a:rPr>
              <a:t>Bronstverschijnselen 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 Dier laat zien dat het bronstig is. Sta-reflex als ze </a:t>
            </a:r>
            <a:r>
              <a:rPr lang="nl-NL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dekbereid</a:t>
            </a:r>
            <a:r>
              <a:rPr lang="nl-N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venir Book"/>
                <a:sym typeface="Wingdings" panose="05000000000000000000" pitchFamily="2" charset="2"/>
              </a:rPr>
              <a:t> zijn. Veranderingen aan het vrouwelijk geslachtsorgaan. Vrouwtje scheidt feromonen af</a:t>
            </a:r>
            <a:endParaRPr lang="nl-NL" sz="2000" dirty="0">
              <a:solidFill>
                <a:schemeClr val="tx1">
                  <a:lumMod val="95000"/>
                  <a:lumOff val="5000"/>
                </a:schemeClr>
              </a:solidFill>
              <a:latin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4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presentatie over de bronst van 1 van onderstaande diersoorten. Let op: Alle dieren moeten in de klas aanbod komen!</a:t>
            </a:r>
            <a:br>
              <a:rPr lang="nl-NL" dirty="0" smtClean="0"/>
            </a:br>
            <a:r>
              <a:rPr lang="nl-NL" dirty="0" smtClean="0"/>
              <a:t>-Koe</a:t>
            </a:r>
            <a:br>
              <a:rPr lang="nl-NL" dirty="0" smtClean="0"/>
            </a:br>
            <a:r>
              <a:rPr lang="nl-NL" dirty="0" smtClean="0"/>
              <a:t>-Paard</a:t>
            </a:r>
            <a:br>
              <a:rPr lang="nl-NL" dirty="0" smtClean="0"/>
            </a:br>
            <a:r>
              <a:rPr lang="nl-NL" dirty="0" smtClean="0"/>
              <a:t>-Schaap</a:t>
            </a:r>
            <a:br>
              <a:rPr lang="nl-NL" dirty="0" smtClean="0"/>
            </a:br>
            <a:r>
              <a:rPr lang="nl-NL" dirty="0" smtClean="0"/>
              <a:t>-Konijn</a:t>
            </a:r>
            <a:br>
              <a:rPr lang="nl-NL" dirty="0" smtClean="0"/>
            </a:br>
            <a:r>
              <a:rPr lang="nl-NL" dirty="0" smtClean="0"/>
              <a:t>-Hond</a:t>
            </a:r>
            <a:br>
              <a:rPr lang="nl-NL" dirty="0" smtClean="0"/>
            </a:br>
            <a:r>
              <a:rPr lang="nl-NL" dirty="0" smtClean="0"/>
              <a:t>-Kat</a:t>
            </a:r>
            <a:br>
              <a:rPr lang="nl-NL" dirty="0" smtClean="0"/>
            </a:br>
            <a:r>
              <a:rPr lang="nl-NL" dirty="0" smtClean="0"/>
              <a:t>-Varken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93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74</TotalTime>
  <Words>356</Words>
  <Application>Microsoft Office PowerPoint</Application>
  <PresentationFormat>Breedbeeld</PresentationFormat>
  <Paragraphs>50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Natuurlijke voortplanting en anatomie</vt:lpstr>
      <vt:lpstr>PowerPoint-presentatie</vt:lpstr>
      <vt:lpstr>1. Bronstseizoen en      bronstcyclus</vt:lpstr>
      <vt:lpstr>1.1 Oriëntatie </vt:lpstr>
      <vt:lpstr>1.2 Zoogdieren</vt:lpstr>
      <vt:lpstr>1.2 Zoogdieren</vt:lpstr>
      <vt:lpstr>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Lotte van Geel</cp:lastModifiedBy>
  <cp:revision>124</cp:revision>
  <dcterms:created xsi:type="dcterms:W3CDTF">2018-01-29T13:04:35Z</dcterms:created>
  <dcterms:modified xsi:type="dcterms:W3CDTF">2019-11-18T10:11:12Z</dcterms:modified>
</cp:coreProperties>
</file>